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7" r:id="rId2"/>
  </p:sldMasterIdLst>
  <p:notesMasterIdLst>
    <p:notesMasterId r:id="rId25"/>
  </p:notesMasterIdLst>
  <p:sldIdLst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8" r:id="rId12"/>
    <p:sldId id="266" r:id="rId13"/>
    <p:sldId id="267" r:id="rId14"/>
    <p:sldId id="269" r:id="rId15"/>
    <p:sldId id="272" r:id="rId16"/>
    <p:sldId id="270" r:id="rId17"/>
    <p:sldId id="271" r:id="rId18"/>
    <p:sldId id="273" r:id="rId19"/>
    <p:sldId id="274" r:id="rId20"/>
    <p:sldId id="277" r:id="rId21"/>
    <p:sldId id="276" r:id="rId22"/>
    <p:sldId id="275" r:id="rId23"/>
    <p:sldId id="278" r:id="rId24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D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03FAD2-47D9-4666-BB34-65904AC504DE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16C793-6F6A-4C20-BB0B-6E8C286D7259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4856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885131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76796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56357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366956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66956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958403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6703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55384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3237" y="1849611"/>
            <a:ext cx="11148647" cy="117494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it-I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13236" y="3024555"/>
            <a:ext cx="11148647" cy="71217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1231127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42128" y="2345907"/>
            <a:ext cx="3874895" cy="202387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DEMO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36697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60802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it-IT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38800"/>
            <a:ext cx="12192000" cy="1219200"/>
          </a:xfrm>
          <a:prstGeom prst="rect">
            <a:avLst/>
          </a:prstGeom>
        </p:spPr>
      </p:pic>
      <p:sp>
        <p:nvSpPr>
          <p:cNvPr id="11" name="TextBox 10"/>
          <p:cNvSpPr txBox="1"/>
          <p:nvPr userDrawn="1"/>
        </p:nvSpPr>
        <p:spPr>
          <a:xfrm>
            <a:off x="9003787" y="6128236"/>
            <a:ext cx="23855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solidFill>
                  <a:schemeClr val="bg1"/>
                </a:solidFill>
              </a:rPr>
              <a:t>Milano, 13</a:t>
            </a:r>
            <a:r>
              <a:rPr lang="it-IT" baseline="0" dirty="0">
                <a:solidFill>
                  <a:schemeClr val="bg1"/>
                </a:solidFill>
              </a:rPr>
              <a:t> Giugno 2016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167054" y="6082070"/>
            <a:ext cx="4421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#TecHeroes loves GameDev Tour</a:t>
            </a:r>
          </a:p>
        </p:txBody>
      </p:sp>
    </p:spTree>
    <p:extLst>
      <p:ext uri="{BB962C8B-B14F-4D97-AF65-F5344CB8AC3E}">
        <p14:creationId xmlns:p14="http://schemas.microsoft.com/office/powerpoint/2010/main" val="33339884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49" r:id="rId2"/>
    <p:sldLayoutId id="2147483650" r:id="rId3"/>
    <p:sldLayoutId id="2147483652" r:id="rId4"/>
    <p:sldLayoutId id="2147483654" r:id="rId5"/>
    <p:sldLayoutId id="2147483655" r:id="rId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DD59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221" y="66657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it-IT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0207" y="4062046"/>
            <a:ext cx="4970585" cy="2795954"/>
          </a:xfrm>
          <a:prstGeom prst="rect">
            <a:avLst/>
          </a:prstGeom>
          <a:effectLst>
            <a:softEdge rad="0"/>
          </a:effectLst>
        </p:spPr>
      </p:pic>
      <p:sp>
        <p:nvSpPr>
          <p:cNvPr id="16" name="TextBox 15"/>
          <p:cNvSpPr txBox="1"/>
          <p:nvPr userDrawn="1"/>
        </p:nvSpPr>
        <p:spPr>
          <a:xfrm>
            <a:off x="167054" y="6082070"/>
            <a:ext cx="442185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#TecHeroes loves GameDev Tour</a:t>
            </a:r>
          </a:p>
        </p:txBody>
      </p:sp>
    </p:spTree>
    <p:extLst>
      <p:ext uri="{BB962C8B-B14F-4D97-AF65-F5344CB8AC3E}">
        <p14:creationId xmlns:p14="http://schemas.microsoft.com/office/powerpoint/2010/main" val="3874723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  <p:sldLayoutId id="214748365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scirra.com/manual/86/behavior-reference" TargetMode="External"/><Relationship Id="rId4" Type="http://schemas.openxmlformats.org/officeDocument/2006/relationships/image" Target="../media/image2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7" Type="http://schemas.openxmlformats.org/officeDocument/2006/relationships/image" Target="../media/image36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9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rra.com/store/construct-2/page-1" TargetMode="External"/><Relationship Id="rId2" Type="http://schemas.openxmlformats.org/officeDocument/2006/relationships/hyperlink" Target="https://www.scirra.com/manual/14/using-a-license" TargetMode="Externa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cirra.com/manual/14/using-a-license" TargetMode="External"/><Relationship Id="rId7" Type="http://schemas.openxmlformats.org/officeDocument/2006/relationships/hyperlink" Target="https://www.scirra.com/store" TargetMode="External"/><Relationship Id="rId2" Type="http://schemas.openxmlformats.org/officeDocument/2006/relationships/hyperlink" Target="https://www.scirra.com/store/construct-2/page-1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opengameart.org/" TargetMode="External"/><Relationship Id="rId5" Type="http://schemas.openxmlformats.org/officeDocument/2006/relationships/hyperlink" Target="https://www.scirra.com/tutorials/top" TargetMode="External"/><Relationship Id="rId4" Type="http://schemas.openxmlformats.org/officeDocument/2006/relationships/hyperlink" Target="https://www.scirra.com/manual/1/construct-2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jpg"/><Relationship Id="rId2" Type="http://schemas.openxmlformats.org/officeDocument/2006/relationships/hyperlink" Target="http://www.scirra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cirra.com/construct2/games/hungry-hal" TargetMode="External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12" Type="http://schemas.openxmlformats.org/officeDocument/2006/relationships/hyperlink" Target="https://www.scirra.com/construct2/games" TargetMode="External"/><Relationship Id="rId2" Type="http://schemas.openxmlformats.org/officeDocument/2006/relationships/hyperlink" Target="https://www.scirra.com/construct2/games/airscape" TargetMode="External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scirra.com/construct2/games/mortar-melon" TargetMode="External"/><Relationship Id="rId11" Type="http://schemas.openxmlformats.org/officeDocument/2006/relationships/image" Target="../media/image8.png"/><Relationship Id="rId5" Type="http://schemas.openxmlformats.org/officeDocument/2006/relationships/image" Target="../media/image5.png"/><Relationship Id="rId10" Type="http://schemas.openxmlformats.org/officeDocument/2006/relationships/hyperlink" Target="https://www.scirra.com/construct2/games/super-ubie-land" TargetMode="External"/><Relationship Id="rId4" Type="http://schemas.openxmlformats.org/officeDocument/2006/relationships/hyperlink" Target="https://www.scirra.com/construct2/games/the-next-penelope" TargetMode="Externa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cirra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www.scirra.com/store" TargetMode="External"/><Relationship Id="rId5" Type="http://schemas.openxmlformats.org/officeDocument/2006/relationships/hyperlink" Target="http://opengameart.org/" TargetMode="External"/><Relationship Id="rId4" Type="http://schemas.openxmlformats.org/officeDocument/2006/relationships/hyperlink" Target="http://www.scirra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Construct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/>
              <a:t>Realizzare un videogame in 2D in HTML5 senza scrivere una linea di codice </a:t>
            </a:r>
            <a:r>
              <a:rPr lang="it-IT" dirty="0">
                <a:sym typeface="Wingdings" panose="05000000000000000000" pitchFamily="2" charset="2"/>
              </a:rPr>
              <a:t>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246440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Object’s Behaviours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31630" y="1918309"/>
            <a:ext cx="4670442" cy="2805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4787" y="1918309"/>
            <a:ext cx="3246735" cy="2805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31788" y="1918309"/>
            <a:ext cx="2977404" cy="280511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6704600" y="5161057"/>
            <a:ext cx="548740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hlinkClick r:id="rId5"/>
              </a:rPr>
              <a:t>https://www.scirra.com/manual/86/behavior-reference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227029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975" y="1665379"/>
            <a:ext cx="4870201" cy="3527013"/>
          </a:xfrm>
        </p:spPr>
        <p:txBody>
          <a:bodyPr>
            <a:noAutofit/>
          </a:bodyPr>
          <a:lstStyle/>
          <a:p>
            <a:r>
              <a:rPr lang="it-IT" sz="1800" dirty="0"/>
              <a:t>Ogni layout ha un Event Sheet associato</a:t>
            </a:r>
          </a:p>
          <a:p>
            <a:r>
              <a:rPr lang="it-IT" sz="1800" dirty="0"/>
              <a:t>Un Event Sheet può includere un altro Event Sheet, ereditandone tutto il contenuto</a:t>
            </a:r>
          </a:p>
          <a:p>
            <a:r>
              <a:rPr lang="it-IT" sz="1800" dirty="0"/>
              <a:t>L’Event Sheet contiene una serie di Eventi </a:t>
            </a:r>
          </a:p>
          <a:p>
            <a:r>
              <a:rPr lang="it-IT" sz="1800" dirty="0"/>
              <a:t>Gli Eventi descrivono come funzionano gli elementi che compongono il layout di riferimento, basandosi su blocchi logici</a:t>
            </a:r>
          </a:p>
          <a:p>
            <a:r>
              <a:rPr lang="it-IT" sz="1800" dirty="0"/>
              <a:t>Lo stesso object può essere associato a più Eventi</a:t>
            </a:r>
          </a:p>
          <a:p>
            <a:r>
              <a:rPr lang="it-IT" sz="1800" dirty="0"/>
              <a:t>Gli eventi forniscono una descrizione di come funziona il gioco nel suo complesso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4176" y="365125"/>
            <a:ext cx="5967124" cy="482726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b="41011"/>
          <a:stretch/>
        </p:blipFill>
        <p:spPr>
          <a:xfrm>
            <a:off x="9730152" y="3791804"/>
            <a:ext cx="2319203" cy="1664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120198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Eventi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420" y="296976"/>
            <a:ext cx="4970717" cy="1298021"/>
          </a:xfrm>
        </p:spPr>
      </p:pic>
      <p:sp>
        <p:nvSpPr>
          <p:cNvPr id="7" name="TextBox 6"/>
          <p:cNvSpPr txBox="1"/>
          <p:nvPr/>
        </p:nvSpPr>
        <p:spPr>
          <a:xfrm>
            <a:off x="346863" y="1690688"/>
            <a:ext cx="9865201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Gli eventi filtrano le </a:t>
            </a:r>
            <a:r>
              <a:rPr lang="it-IT" u="sng" dirty="0"/>
              <a:t>istanze</a:t>
            </a:r>
            <a:r>
              <a:rPr lang="it-IT" dirty="0"/>
              <a:t> degli object che rispettano le condizioni.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Al verificarsi delle condizioni, quelle specifiche istanze eseguiranno una o più azioni.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Le condizioni possono essere </a:t>
            </a:r>
            <a:r>
              <a:rPr lang="it-IT" i="1" dirty="0"/>
              <a:t>vere</a:t>
            </a:r>
            <a:r>
              <a:rPr lang="it-IT" dirty="0"/>
              <a:t> o </a:t>
            </a:r>
            <a:r>
              <a:rPr lang="it-IT" i="1" dirty="0"/>
              <a:t>false</a:t>
            </a:r>
            <a:r>
              <a:rPr lang="it-IT" dirty="0"/>
              <a:t> e funzionano da «trigger» per le azioni associate.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E’ possibile combinare più condizioni in </a:t>
            </a:r>
            <a:r>
              <a:rPr lang="it-IT" i="1" dirty="0"/>
              <a:t>OR</a:t>
            </a:r>
            <a:r>
              <a:rPr lang="it-IT" dirty="0"/>
              <a:t> o in </a:t>
            </a:r>
            <a:r>
              <a:rPr lang="it-IT" i="1" dirty="0"/>
              <a:t>AND</a:t>
            </a:r>
            <a:r>
              <a:rPr lang="it-IT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/>
              <a:t>Quando si aggiunge un evento: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/>
              <a:t>Si seleziona l’object di riferimento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/>
              <a:t>Si identifica la condizione che deve essere soddisfatta dalle singole istanze di quell’object</a:t>
            </a:r>
          </a:p>
          <a:p>
            <a:pPr marL="800100" lvl="1" indent="-342900">
              <a:buFont typeface="+mj-lt"/>
              <a:buAutoNum type="arabicPeriod"/>
            </a:pPr>
            <a:r>
              <a:rPr lang="it-IT" dirty="0"/>
              <a:t>Si aggiungono le azioni che devono essere eseguite come conseguenza a quella condizione: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dirty="0"/>
              <a:t>Si seleziona l’object di riferimento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dirty="0"/>
              <a:t>Si identifica l’azione e si impostano i parametri necessari</a:t>
            </a:r>
          </a:p>
          <a:p>
            <a:pPr marL="1257300" lvl="2" indent="-342900">
              <a:buFont typeface="+mj-lt"/>
              <a:buAutoNum type="arabicPeriod"/>
            </a:pPr>
            <a:r>
              <a:rPr lang="it-IT" dirty="0"/>
              <a:t>Si aggiungono eventualmente altre azioni</a:t>
            </a:r>
          </a:p>
        </p:txBody>
      </p:sp>
    </p:spTree>
    <p:extLst>
      <p:ext uri="{BB962C8B-B14F-4D97-AF65-F5344CB8AC3E}">
        <p14:creationId xmlns:p14="http://schemas.microsoft.com/office/powerpoint/2010/main" val="8277769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6277707" y="2453338"/>
            <a:ext cx="5257800" cy="2593447"/>
          </a:xfrm>
          <a:prstGeom prst="rect">
            <a:avLst/>
          </a:prstGeom>
          <a:solidFill>
            <a:schemeClr val="bg1"/>
          </a:solidFill>
          <a:ln w="38100"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Si trovano innestate all’interno di gruppi o eventi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Non sono accessibili da eventi che si trovano al di fuori del blocco di definizione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Utili per memorizzare valori temporanei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Il valore si resetta ogni volta che si entra nello scope della variabile locale (a meno che non siano marcate </a:t>
            </a:r>
            <a:r>
              <a:rPr lang="it-IT" i="1" dirty="0">
                <a:solidFill>
                  <a:schemeClr val="tx1"/>
                </a:solidFill>
              </a:rPr>
              <a:t>static</a:t>
            </a:r>
            <a:r>
              <a:rPr lang="it-IT" dirty="0">
                <a:solidFill>
                  <a:schemeClr val="tx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Possono essere </a:t>
            </a:r>
            <a:r>
              <a:rPr lang="it-IT" i="1" dirty="0">
                <a:solidFill>
                  <a:schemeClr val="tx1"/>
                </a:solidFill>
              </a:rPr>
              <a:t>constant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74077" y="2453338"/>
            <a:ext cx="5257800" cy="2593447"/>
          </a:xfrm>
          <a:prstGeom prst="rect">
            <a:avLst/>
          </a:prstGeom>
          <a:solidFill>
            <a:schemeClr val="bg1"/>
          </a:solidFill>
          <a:ln w="38100"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Si trovano al root level dell’Event Sheet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Mantengono il loro valore all’esterno del layout in cui sono definite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Sono accessibili da qualsiasi evento in qualsiasi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</a:rPr>
              <a:t>Possono essere </a:t>
            </a:r>
            <a:r>
              <a:rPr lang="it-IT" i="1" dirty="0">
                <a:solidFill>
                  <a:schemeClr val="tx1"/>
                </a:solidFill>
              </a:rPr>
              <a:t>constant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Variabili</a:t>
            </a: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4490" y="1932621"/>
            <a:ext cx="2439386" cy="190577"/>
          </a:xfrm>
        </p:spPr>
      </p:pic>
      <p:pic>
        <p:nvPicPr>
          <p:cNvPr id="9" name="Content Placeholder 8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1314" y="1932621"/>
            <a:ext cx="2973002" cy="190577"/>
          </a:xfrm>
        </p:spPr>
      </p:pic>
      <p:sp>
        <p:nvSpPr>
          <p:cNvPr id="17" name="TextBox 16"/>
          <p:cNvSpPr txBox="1"/>
          <p:nvPr/>
        </p:nvSpPr>
        <p:spPr>
          <a:xfrm>
            <a:off x="2797894" y="1479334"/>
            <a:ext cx="1056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GLOBALI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475744" y="1477669"/>
            <a:ext cx="908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/>
              <a:t>LOCALI</a:t>
            </a:r>
          </a:p>
        </p:txBody>
      </p:sp>
    </p:spTree>
    <p:extLst>
      <p:ext uri="{BB962C8B-B14F-4D97-AF65-F5344CB8AC3E}">
        <p14:creationId xmlns:p14="http://schemas.microsoft.com/office/powerpoint/2010/main" val="18904547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Animazioni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34652" t="24365" r="18703" b="5573"/>
          <a:stretch/>
        </p:blipFill>
        <p:spPr>
          <a:xfrm>
            <a:off x="334879" y="1429645"/>
            <a:ext cx="4554415" cy="384793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6128238" y="1362808"/>
            <a:ext cx="576775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E’ possibile inserire </a:t>
            </a:r>
            <a:r>
              <a:rPr lang="it-IT" i="1" dirty="0"/>
              <a:t>stripe strip </a:t>
            </a:r>
            <a:r>
              <a:rPr lang="it-IT" dirty="0"/>
              <a:t>per animare gli object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Alcune proprietà possono essere impostate: velocità, loop, etc.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A seconda del numero di immagini inserite nella stripe strip l’animazione può essere più o meno articolata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Nel nostro caso, il risultato è una navicella spaziale con marmitta e luci lampeggianti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38196" y="3863887"/>
            <a:ext cx="2902195" cy="15969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97027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TecHeroes Asteroids</a:t>
            </a:r>
          </a:p>
        </p:txBody>
      </p:sp>
    </p:spTree>
    <p:extLst>
      <p:ext uri="{BB962C8B-B14F-4D97-AF65-F5344CB8AC3E}">
        <p14:creationId xmlns:p14="http://schemas.microsoft.com/office/powerpoint/2010/main" val="8563269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2876" t="11617" r="17620" b="14632"/>
          <a:stretch/>
        </p:blipFill>
        <p:spPr>
          <a:xfrm>
            <a:off x="321277" y="236186"/>
            <a:ext cx="2514602" cy="249848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70589" y="1067003"/>
            <a:ext cx="3411416" cy="1295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56127" y="148263"/>
            <a:ext cx="4073570" cy="32455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1563" y="1067003"/>
            <a:ext cx="3752177" cy="315777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/>
          <a:srcRect l="15660" t="9645" r="15671" b="4372"/>
          <a:stretch/>
        </p:blipFill>
        <p:spPr>
          <a:xfrm>
            <a:off x="2268416" y="2870511"/>
            <a:ext cx="2505808" cy="250580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51081" y="4123415"/>
            <a:ext cx="3490545" cy="14505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880775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2508809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Pubblicazione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-144" r="44220" b="76137"/>
          <a:stretch/>
        </p:blipFill>
        <p:spPr>
          <a:xfrm>
            <a:off x="386861" y="1745554"/>
            <a:ext cx="6119446" cy="14687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t="1047" r="1536"/>
          <a:stretch/>
        </p:blipFill>
        <p:spPr>
          <a:xfrm>
            <a:off x="8361485" y="692277"/>
            <a:ext cx="3525715" cy="34888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5596" t="37954" r="35683" b="41105"/>
          <a:stretch/>
        </p:blipFill>
        <p:spPr>
          <a:xfrm>
            <a:off x="3446584" y="3578469"/>
            <a:ext cx="4510983" cy="18500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Right Arrow 6"/>
          <p:cNvSpPr/>
          <p:nvPr/>
        </p:nvSpPr>
        <p:spPr>
          <a:xfrm>
            <a:off x="6884377" y="2189285"/>
            <a:ext cx="1186961" cy="729761"/>
          </a:xfrm>
          <a:prstGeom prst="rightArrow">
            <a:avLst/>
          </a:prstGeom>
          <a:solidFill>
            <a:schemeClr val="accent2"/>
          </a:solidFill>
          <a:ln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Bent Arrow 7"/>
          <p:cNvSpPr/>
          <p:nvPr/>
        </p:nvSpPr>
        <p:spPr>
          <a:xfrm rot="10800000">
            <a:off x="8150466" y="4508245"/>
            <a:ext cx="1318847" cy="788436"/>
          </a:xfrm>
          <a:prstGeom prst="bentArrow">
            <a:avLst>
              <a:gd name="adj1" fmla="val 44818"/>
              <a:gd name="adj2" fmla="val 41346"/>
              <a:gd name="adj3" fmla="val 44888"/>
              <a:gd name="adj4" fmla="val 2489"/>
            </a:avLst>
          </a:prstGeom>
          <a:solidFill>
            <a:schemeClr val="accent2"/>
          </a:solidFill>
          <a:ln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64369" y="2039815"/>
            <a:ext cx="439616" cy="68580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0" name="Rectangle 9"/>
          <p:cNvSpPr/>
          <p:nvPr/>
        </p:nvSpPr>
        <p:spPr>
          <a:xfrm>
            <a:off x="5112989" y="2725615"/>
            <a:ext cx="1393317" cy="488694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Rectangle 10"/>
          <p:cNvSpPr/>
          <p:nvPr/>
        </p:nvSpPr>
        <p:spPr>
          <a:xfrm>
            <a:off x="8475256" y="2795954"/>
            <a:ext cx="677536" cy="63304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2" name="Rectangle 11"/>
          <p:cNvSpPr/>
          <p:nvPr/>
        </p:nvSpPr>
        <p:spPr>
          <a:xfrm>
            <a:off x="4791808" y="5102090"/>
            <a:ext cx="2092569" cy="19459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215849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Windows 8.1 Universal App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344"/>
          <a:stretch/>
        </p:blipFill>
        <p:spPr>
          <a:xfrm>
            <a:off x="8119803" y="167055"/>
            <a:ext cx="3418635" cy="52490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Right Arrow 5"/>
          <p:cNvSpPr/>
          <p:nvPr/>
        </p:nvSpPr>
        <p:spPr>
          <a:xfrm>
            <a:off x="7800403" y="1150692"/>
            <a:ext cx="501161" cy="184638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7" name="Right Arrow 6"/>
          <p:cNvSpPr/>
          <p:nvPr/>
        </p:nvSpPr>
        <p:spPr>
          <a:xfrm>
            <a:off x="7810821" y="2606920"/>
            <a:ext cx="501161" cy="184638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Right Arrow 7"/>
          <p:cNvSpPr/>
          <p:nvPr/>
        </p:nvSpPr>
        <p:spPr>
          <a:xfrm>
            <a:off x="7800402" y="3461056"/>
            <a:ext cx="501161" cy="184638"/>
          </a:xfrm>
          <a:prstGeom prst="rightArrow">
            <a:avLst/>
          </a:prstGeom>
          <a:solidFill>
            <a:srgbClr val="FF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9" name="TextBox 8"/>
          <p:cNvSpPr txBox="1"/>
          <p:nvPr/>
        </p:nvSpPr>
        <p:spPr>
          <a:xfrm>
            <a:off x="838200" y="2180492"/>
            <a:ext cx="6688015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Esportando il progetto come Universal App per Windows 8.1 si ottiene un’app HTML/JS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Il codice può essere modificato direttamente da Visual Studio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Il processo di pubblicazione sullo Store è identico a qualsiasi altra app </a:t>
            </a:r>
          </a:p>
          <a:p>
            <a:pPr>
              <a:lnSpc>
                <a:spcPct val="150000"/>
              </a:lnSpc>
            </a:pPr>
            <a:endParaRPr lang="it-IT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76815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"/>
            <a:ext cx="12228802" cy="28575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553916" y="3209192"/>
            <a:ext cx="8670707" cy="21698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/>
              <a:t>Construct 2 è uno strumento che permette di creare videogame 2D.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Tecnologia HTML5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Sviluppo semplice e veloce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Non sono richieste skill di programmazione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Il videogame sarà utilizzabile su diverse piattaforme: Web, Windows, Android, iOS, ...</a:t>
            </a:r>
          </a:p>
        </p:txBody>
      </p:sp>
    </p:spTree>
    <p:extLst>
      <p:ext uri="{BB962C8B-B14F-4D97-AF65-F5344CB8AC3E}">
        <p14:creationId xmlns:p14="http://schemas.microsoft.com/office/powerpoint/2010/main" val="6500002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Licensing</a:t>
            </a:r>
          </a:p>
        </p:txBody>
      </p:sp>
      <p:sp>
        <p:nvSpPr>
          <p:cNvPr id="3" name="Rectangle 2"/>
          <p:cNvSpPr/>
          <p:nvPr/>
        </p:nvSpPr>
        <p:spPr>
          <a:xfrm>
            <a:off x="199291" y="2084061"/>
            <a:ext cx="3821723" cy="3367173"/>
          </a:xfrm>
          <a:prstGeom prst="rect">
            <a:avLst/>
          </a:prstGeom>
          <a:solidFill>
            <a:schemeClr val="bg1"/>
          </a:solidFill>
          <a:ln w="38100"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Un massimo di </a:t>
            </a:r>
            <a:r>
              <a:rPr lang="it-IT" b="1" i="1" dirty="0">
                <a:solidFill>
                  <a:schemeClr val="tx1"/>
                </a:solidFill>
              </a:rPr>
              <a:t>100 Eventi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Un massimo di </a:t>
            </a:r>
            <a:r>
              <a:rPr lang="it-IT" b="1" i="1" dirty="0">
                <a:solidFill>
                  <a:schemeClr val="tx1"/>
                </a:solidFill>
              </a:rPr>
              <a:t>4 layer per layout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Un massimo di </a:t>
            </a:r>
            <a:r>
              <a:rPr lang="it-IT" b="1" i="1" dirty="0">
                <a:solidFill>
                  <a:schemeClr val="tx1"/>
                </a:solidFill>
              </a:rPr>
              <a:t>2 effetti </a:t>
            </a:r>
            <a:r>
              <a:rPr lang="it-IT" i="1" dirty="0">
                <a:solidFill>
                  <a:schemeClr val="tx1"/>
                </a:solidFill>
              </a:rPr>
              <a:t>per progetto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Limitazioni nella ricerca e nella configurazione delle cartelle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No </a:t>
            </a:r>
            <a:r>
              <a:rPr lang="it-IT" b="1" i="1" dirty="0">
                <a:solidFill>
                  <a:schemeClr val="tx1"/>
                </a:solidFill>
              </a:rPr>
              <a:t>preview on LAN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Non utilizzabile per usi commerciali (solo education e no-profit)</a:t>
            </a:r>
          </a:p>
        </p:txBody>
      </p:sp>
      <p:sp>
        <p:nvSpPr>
          <p:cNvPr id="4" name="Rectangle 3"/>
          <p:cNvSpPr/>
          <p:nvPr/>
        </p:nvSpPr>
        <p:spPr>
          <a:xfrm>
            <a:off x="4185138" y="2084058"/>
            <a:ext cx="3821723" cy="3367173"/>
          </a:xfrm>
          <a:prstGeom prst="rect">
            <a:avLst/>
          </a:prstGeom>
          <a:solidFill>
            <a:schemeClr val="bg1"/>
          </a:solidFill>
          <a:ln w="38100"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Elimina tutte le limitazioni della FREE edition;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Gli </a:t>
            </a:r>
            <a:r>
              <a:rPr lang="it-IT" b="1" i="1" dirty="0">
                <a:solidFill>
                  <a:schemeClr val="tx1"/>
                </a:solidFill>
              </a:rPr>
              <a:t>individui</a:t>
            </a:r>
            <a:r>
              <a:rPr lang="it-IT" i="1" dirty="0">
                <a:solidFill>
                  <a:schemeClr val="tx1"/>
                </a:solidFill>
              </a:rPr>
              <a:t> possono usare la personal edition per scopi commerciali, fino a un ricavo di 5000$. Oltre questa soglia occorre la BUSINESS edition;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b="1" i="1" dirty="0">
                <a:solidFill>
                  <a:schemeClr val="tx1"/>
                </a:solidFill>
              </a:rPr>
              <a:t>Scuole e organizzazioni no-profit </a:t>
            </a:r>
            <a:r>
              <a:rPr lang="it-IT" i="1" dirty="0">
                <a:solidFill>
                  <a:schemeClr val="tx1"/>
                </a:solidFill>
              </a:rPr>
              <a:t>possono usare la personal edition per eliminare i limiti della FREE;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Le </a:t>
            </a:r>
            <a:r>
              <a:rPr lang="it-IT" b="1" i="1" dirty="0">
                <a:solidFill>
                  <a:schemeClr val="tx1"/>
                </a:solidFill>
              </a:rPr>
              <a:t>organizzazioni commerciali </a:t>
            </a:r>
            <a:r>
              <a:rPr lang="it-IT" i="1" dirty="0">
                <a:solidFill>
                  <a:schemeClr val="tx1"/>
                </a:solidFill>
              </a:rPr>
              <a:t>devono usare la BUSINESS edition.</a:t>
            </a:r>
          </a:p>
        </p:txBody>
      </p:sp>
      <p:sp>
        <p:nvSpPr>
          <p:cNvPr id="5" name="Rectangle 4"/>
          <p:cNvSpPr/>
          <p:nvPr/>
        </p:nvSpPr>
        <p:spPr>
          <a:xfrm>
            <a:off x="8170985" y="2084057"/>
            <a:ext cx="3821723" cy="3367173"/>
          </a:xfrm>
          <a:prstGeom prst="rect">
            <a:avLst/>
          </a:prstGeom>
          <a:solidFill>
            <a:schemeClr val="bg1"/>
          </a:solidFill>
          <a:ln w="38100">
            <a:solidFill>
              <a:srgbClr val="DD59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Per gli individui che superano i 5000$ di ricavi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i="1" dirty="0">
                <a:solidFill>
                  <a:schemeClr val="tx1"/>
                </a:solidFill>
              </a:rPr>
              <a:t>Per le organizzazioni commerciali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37344" y="1576388"/>
            <a:ext cx="15664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FREE edition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998583" y="1576388"/>
            <a:ext cx="22172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PERSONAL edition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034123" y="1576388"/>
            <a:ext cx="21210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000" b="1" dirty="0"/>
              <a:t>BUSINESS edition</a:t>
            </a:r>
          </a:p>
        </p:txBody>
      </p:sp>
      <p:sp>
        <p:nvSpPr>
          <p:cNvPr id="9" name="Rectangle 8"/>
          <p:cNvSpPr/>
          <p:nvPr/>
        </p:nvSpPr>
        <p:spPr>
          <a:xfrm>
            <a:off x="7000636" y="79315"/>
            <a:ext cx="4992072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-IT" dirty="0">
                <a:hlinkClick r:id="rId2"/>
              </a:rPr>
              <a:t>https://www.scirra.com/manual/14/using-a-license</a:t>
            </a:r>
            <a:endParaRPr lang="it-IT" dirty="0"/>
          </a:p>
          <a:p>
            <a:r>
              <a:rPr lang="it-IT" dirty="0">
                <a:hlinkClick r:id="rId3"/>
              </a:rPr>
              <a:t>https://www.scirra.com/store/construct-2/page-1</a:t>
            </a:r>
            <a:endParaRPr lang="it-IT" dirty="0"/>
          </a:p>
          <a:p>
            <a:endParaRPr lang="it-IT" b="1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687674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Risorse utili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477107" y="1690688"/>
            <a:ext cx="514350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Licensing:</a:t>
            </a:r>
          </a:p>
          <a:p>
            <a:r>
              <a:rPr lang="it-IT" dirty="0">
                <a:hlinkClick r:id="rId2"/>
              </a:rPr>
              <a:t>https://www.scirra.com/store/construct-2/page-1</a:t>
            </a:r>
            <a:endParaRPr lang="it-IT" dirty="0"/>
          </a:p>
          <a:p>
            <a:r>
              <a:rPr lang="it-IT" dirty="0">
                <a:hlinkClick r:id="rId3"/>
              </a:rPr>
              <a:t>https://www.scirra.com/manual/14/using-a-license</a:t>
            </a:r>
            <a:endParaRPr lang="it-IT" dirty="0"/>
          </a:p>
          <a:p>
            <a:endParaRPr lang="it-IT" dirty="0"/>
          </a:p>
          <a:p>
            <a:r>
              <a:rPr lang="it-IT" dirty="0"/>
              <a:t>Manual:</a:t>
            </a:r>
          </a:p>
          <a:p>
            <a:r>
              <a:rPr lang="it-IT" dirty="0">
                <a:hlinkClick r:id="rId4"/>
              </a:rPr>
              <a:t>https://www.scirra.com/manual/1/construct-2</a:t>
            </a:r>
            <a:endParaRPr lang="it-IT" dirty="0"/>
          </a:p>
          <a:p>
            <a:endParaRPr lang="it-IT" dirty="0"/>
          </a:p>
          <a:p>
            <a:r>
              <a:rPr lang="it-IT" dirty="0"/>
              <a:t>Tutorial:</a:t>
            </a:r>
          </a:p>
          <a:p>
            <a:r>
              <a:rPr lang="it-IT" dirty="0">
                <a:hlinkClick r:id="rId5"/>
              </a:rPr>
              <a:t>https://www.scirra.com/tutorials/top</a:t>
            </a:r>
            <a:endParaRPr lang="it-IT" dirty="0"/>
          </a:p>
          <a:p>
            <a:endParaRPr lang="it-IT" dirty="0"/>
          </a:p>
          <a:p>
            <a:r>
              <a:rPr lang="it-IT" dirty="0"/>
              <a:t>Assets e Store:</a:t>
            </a:r>
          </a:p>
          <a:p>
            <a:r>
              <a:rPr lang="it-IT" dirty="0">
                <a:hlinkClick r:id="rId6"/>
              </a:rPr>
              <a:t>http://opengameart.org/</a:t>
            </a:r>
            <a:endParaRPr lang="it-IT" dirty="0"/>
          </a:p>
          <a:p>
            <a:r>
              <a:rPr lang="it-IT" dirty="0">
                <a:hlinkClick r:id="rId7"/>
              </a:rPr>
              <a:t>https://www.scirra.com/store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574893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6318738" cy="2387600"/>
          </a:xfrm>
        </p:spPr>
        <p:txBody>
          <a:bodyPr/>
          <a:lstStyle/>
          <a:p>
            <a:r>
              <a:rPr lang="it-IT" dirty="0"/>
              <a:t>Adesso tocca a voi!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it-IT" dirty="0">
                <a:hlinkClick r:id="rId2"/>
              </a:rPr>
              <a:t>www.scirra.com</a:t>
            </a:r>
            <a:endParaRPr lang="it-IT" dirty="0"/>
          </a:p>
          <a:p>
            <a:endParaRPr lang="it-IT" dirty="0"/>
          </a:p>
        </p:txBody>
      </p:sp>
      <p:pic>
        <p:nvPicPr>
          <p:cNvPr id="6" name="Picture 5" descr="File:Smileyfacethatiswearingsunglasses.jpg - Wikipedia, the free ...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8393" y="2316163"/>
            <a:ext cx="2004646" cy="20046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949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147" y="0"/>
            <a:ext cx="10515600" cy="1325563"/>
          </a:xfrm>
        </p:spPr>
        <p:txBody>
          <a:bodyPr/>
          <a:lstStyle/>
          <a:p>
            <a:r>
              <a:rPr lang="it-IT" dirty="0"/>
              <a:t>Che cosa si può realizzare?</a:t>
            </a:r>
          </a:p>
        </p:txBody>
      </p:sp>
      <p:pic>
        <p:nvPicPr>
          <p:cNvPr id="10" name="Picture 9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147" y="1510558"/>
            <a:ext cx="4983161" cy="27341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1" name="Picture 10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2108" y="126756"/>
            <a:ext cx="4878998" cy="33666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2" name="Picture 11">
            <a:hlinkClick r:id="rId6"/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83227" y="2418983"/>
            <a:ext cx="5133975" cy="30575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3" name="Picture 12">
            <a:hlinkClick r:id="rId8"/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9602" y="1452319"/>
            <a:ext cx="7098786" cy="359321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4" name="Picture 13">
            <a:hlinkClick r:id="rId10"/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1285" y="2877649"/>
            <a:ext cx="5162550" cy="30194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5" name="TextBox 14"/>
          <p:cNvSpPr txBox="1"/>
          <p:nvPr/>
        </p:nvSpPr>
        <p:spPr>
          <a:xfrm>
            <a:off x="360485" y="967154"/>
            <a:ext cx="42755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dirty="0">
                <a:hlinkClick r:id="rId12"/>
              </a:rPr>
              <a:t>https://www.scirra.com/construct2/games</a:t>
            </a:r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470065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it-IT" dirty="0"/>
              <a:t>Usare Construct 2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1517819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3647" y="1474202"/>
            <a:ext cx="7308568" cy="40037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Right Arrow 9"/>
          <p:cNvSpPr/>
          <p:nvPr/>
        </p:nvSpPr>
        <p:spPr>
          <a:xfrm>
            <a:off x="2628900" y="4712676"/>
            <a:ext cx="483577" cy="351693"/>
          </a:xfrm>
          <a:prstGeom prst="righ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Download Construct 2: </a:t>
            </a:r>
            <a:r>
              <a:rPr lang="it-IT" dirty="0">
                <a:hlinkClick r:id="rId3"/>
              </a:rPr>
              <a:t>www.scirra.com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8636501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L’interfaccia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537" t="16537" r="16623" b="16976"/>
          <a:stretch/>
        </p:blipFill>
        <p:spPr>
          <a:xfrm>
            <a:off x="11289323" y="-8792"/>
            <a:ext cx="902677" cy="105654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729" y="1613408"/>
            <a:ext cx="5717311" cy="352567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192108" y="1022473"/>
            <a:ext cx="3509872" cy="46198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Menù File e Tabs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Layout view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View Tabs: Layout/Event Sheet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Property bar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Project/Layer bar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Project/Layer tabs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Object bar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Status Bar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it-IT" dirty="0"/>
              <a:t>Top right buttons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endParaRPr lang="it-IT" dirty="0"/>
          </a:p>
          <a:p>
            <a:pPr>
              <a:lnSpc>
                <a:spcPct val="150000"/>
              </a:lnSpc>
            </a:pP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0081775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Layout e Layer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279" t="18184"/>
          <a:stretch/>
        </p:blipFill>
        <p:spPr>
          <a:xfrm>
            <a:off x="474340" y="1690688"/>
            <a:ext cx="2435907" cy="20534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287868" y="1302797"/>
            <a:ext cx="4492504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Un layout è un insieme di </a:t>
            </a:r>
            <a:r>
              <a:rPr lang="it-IT" i="1" dirty="0"/>
              <a:t>object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In un progetto possono esserci diversi layout, uno per ciascuna schermata del gioco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Ogni layout ha un </a:t>
            </a:r>
            <a:r>
              <a:rPr lang="it-IT" i="1" dirty="0"/>
              <a:t>Event Sheet </a:t>
            </a:r>
            <a:r>
              <a:rPr lang="it-IT" dirty="0"/>
              <a:t>associato che definisce il comportamento degli oggetti contenuti nel layout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Ciascun layout può contenere più </a:t>
            </a:r>
            <a:r>
              <a:rPr lang="it-IT" i="1" dirty="0"/>
              <a:t>layer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Ogni layer può contenere diversi object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Layers: Background, Foreground, HUD,...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8674" t="22744"/>
          <a:stretch/>
        </p:blipFill>
        <p:spPr>
          <a:xfrm>
            <a:off x="471891" y="3851032"/>
            <a:ext cx="2438356" cy="156895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59275" y="0"/>
            <a:ext cx="3632725" cy="291019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6035" y="1027906"/>
            <a:ext cx="3639265" cy="290683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8926" y="2184934"/>
            <a:ext cx="3635715" cy="289854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168000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Objects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87507" y="365125"/>
            <a:ext cx="3352800" cy="16954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5" name="TextBox 4"/>
          <p:cNvSpPr txBox="1"/>
          <p:nvPr/>
        </p:nvSpPr>
        <p:spPr>
          <a:xfrm>
            <a:off x="3693862" y="468352"/>
            <a:ext cx="4610100" cy="46628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Tutti gli elementi inseriti all’interno di un layout e associati a un layer sono </a:t>
            </a:r>
            <a:r>
              <a:rPr lang="it-IT" i="1" dirty="0"/>
              <a:t>objects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Esistono oggetti visibili (es: player) e oggetti non visibili (es: audio playback)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Nel layout possono essere inserite diverse </a:t>
            </a:r>
            <a:r>
              <a:rPr lang="it-IT" i="1" dirty="0"/>
              <a:t>istanze</a:t>
            </a:r>
            <a:r>
              <a:rPr lang="it-IT" dirty="0"/>
              <a:t> dello stesso object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Ciascun object ha una serie di proprietà, comuni a tutte le sue istanze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/>
              <a:t>Ogni oggetto può avere ono o più </a:t>
            </a:r>
            <a:r>
              <a:rPr lang="it-IT" i="1" dirty="0"/>
              <a:t>Behaviour</a:t>
            </a:r>
            <a:r>
              <a:rPr lang="it-IT" dirty="0"/>
              <a:t>, che indicano come l’oggetto si comporta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7508" y="2453235"/>
            <a:ext cx="3352686" cy="26779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4548" y="1993778"/>
            <a:ext cx="3375770" cy="310432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9054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1522" y="2155972"/>
            <a:ext cx="5723763" cy="2808481"/>
          </a:xfrm>
          <a:prstGeom prst="rect">
            <a:avLst/>
          </a:prstGeom>
        </p:spPr>
      </p:pic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4729408" cy="1325563"/>
          </a:xfrm>
        </p:spPr>
        <p:txBody>
          <a:bodyPr/>
          <a:lstStyle/>
          <a:p>
            <a:r>
              <a:rPr lang="it-IT" dirty="0"/>
              <a:t>Objects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008" y="2155972"/>
            <a:ext cx="6112268" cy="280848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388128" y="3384835"/>
            <a:ext cx="1380392" cy="51312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8" name="TextBox 7"/>
          <p:cNvSpPr txBox="1"/>
          <p:nvPr/>
        </p:nvSpPr>
        <p:spPr>
          <a:xfrm>
            <a:off x="5567608" y="228766"/>
            <a:ext cx="6176691" cy="21268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it-IT" dirty="0">
                <a:solidFill>
                  <a:prstClr val="black"/>
                </a:solidFill>
              </a:rPr>
              <a:t>Dove trovare oggetti da inserire per realizzare il vostro gioco?</a:t>
            </a:r>
            <a:endParaRPr lang="it-IT" dirty="0">
              <a:hlinkClick r:id="rId4"/>
            </a:endParaRPr>
          </a:p>
          <a:p>
            <a:pPr>
              <a:lnSpc>
                <a:spcPct val="150000"/>
              </a:lnSpc>
            </a:pPr>
            <a:r>
              <a:rPr lang="it-IT" dirty="0">
                <a:hlinkClick r:id="rId4"/>
              </a:rPr>
              <a:t>www.scirra.com</a:t>
            </a:r>
            <a:r>
              <a:rPr lang="it-IT" dirty="0"/>
              <a:t> – in fondo alla pagina </a:t>
            </a:r>
            <a:r>
              <a:rPr lang="it-IT" dirty="0">
                <a:sym typeface="Wingdings" panose="05000000000000000000" pitchFamily="2" charset="2"/>
              </a:rPr>
              <a:t></a:t>
            </a:r>
            <a:endParaRPr lang="it-IT" dirty="0"/>
          </a:p>
          <a:p>
            <a:pPr>
              <a:lnSpc>
                <a:spcPct val="150000"/>
              </a:lnSpc>
            </a:pPr>
            <a:r>
              <a:rPr lang="it-IT" dirty="0">
                <a:hlinkClick r:id="rId5"/>
              </a:rPr>
              <a:t>http://opengameart.org/</a:t>
            </a:r>
            <a:r>
              <a:rPr lang="it-IT" dirty="0"/>
              <a:t> - attenzione alle condizioni di utilizzo</a:t>
            </a:r>
          </a:p>
          <a:p>
            <a:pPr>
              <a:lnSpc>
                <a:spcPct val="150000"/>
              </a:lnSpc>
            </a:pPr>
            <a:r>
              <a:rPr lang="it-IT" dirty="0">
                <a:hlinkClick r:id="rId6"/>
              </a:rPr>
              <a:t>https://www.scirra.com/store</a:t>
            </a:r>
            <a:r>
              <a:rPr lang="it-IT" dirty="0"/>
              <a:t> - a pagamento</a:t>
            </a:r>
          </a:p>
          <a:p>
            <a:pPr>
              <a:lnSpc>
                <a:spcPct val="150000"/>
              </a:lnSpc>
            </a:pPr>
            <a:endParaRPr lang="it-IT" dirty="0"/>
          </a:p>
        </p:txBody>
      </p:sp>
      <p:sp>
        <p:nvSpPr>
          <p:cNvPr id="11" name="Rectangle 10"/>
          <p:cNvSpPr/>
          <p:nvPr/>
        </p:nvSpPr>
        <p:spPr>
          <a:xfrm>
            <a:off x="10688517" y="2155972"/>
            <a:ext cx="1380392" cy="513129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69155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meDevTour.potx" id="{6331778B-751D-4B2B-BD46-83CA74144094}" vid="{9B184423-4331-4E08-9D9C-9E235DD39C81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ndara">
      <a:maj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ndara" panose="020E0502030303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meDevTour.potx" id="{6331778B-751D-4B2B-BD46-83CA74144094}" vid="{664E84EC-52B5-4158-B20D-563543A49A4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1070</TotalTime>
  <Words>803</Words>
  <Application>Microsoft Office PowerPoint</Application>
  <PresentationFormat>Widescreen</PresentationFormat>
  <Paragraphs>119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Candara</vt:lpstr>
      <vt:lpstr>Wingdings</vt:lpstr>
      <vt:lpstr>Office Theme</vt:lpstr>
      <vt:lpstr>Custom Design</vt:lpstr>
      <vt:lpstr>Construct 2</vt:lpstr>
      <vt:lpstr>PowerPoint Presentation</vt:lpstr>
      <vt:lpstr>Che cosa si può realizzare?</vt:lpstr>
      <vt:lpstr>Usare Construct 2</vt:lpstr>
      <vt:lpstr>Download Construct 2: www.scirra.com</vt:lpstr>
      <vt:lpstr>L’interfaccia</vt:lpstr>
      <vt:lpstr>Layout e Layer</vt:lpstr>
      <vt:lpstr>Objects</vt:lpstr>
      <vt:lpstr>Objects</vt:lpstr>
      <vt:lpstr>Object’s Behaviours</vt:lpstr>
      <vt:lpstr>Eventi</vt:lpstr>
      <vt:lpstr>Eventi</vt:lpstr>
      <vt:lpstr>Variabili</vt:lpstr>
      <vt:lpstr>Animazioni</vt:lpstr>
      <vt:lpstr>TecHeroes Asteroids</vt:lpstr>
      <vt:lpstr>PowerPoint Presentation</vt:lpstr>
      <vt:lpstr>DEMO</vt:lpstr>
      <vt:lpstr>Pubblicazione</vt:lpstr>
      <vt:lpstr>Windows 8.1 Universal App</vt:lpstr>
      <vt:lpstr>Licensing</vt:lpstr>
      <vt:lpstr>Risorse utili</vt:lpstr>
      <vt:lpstr>Adesso tocca a voi!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Erica Barone</dc:creator>
  <cp:lastModifiedBy>Marcello Marchett</cp:lastModifiedBy>
  <cp:revision>62</cp:revision>
  <dcterms:created xsi:type="dcterms:W3CDTF">2016-03-25T11:46:30Z</dcterms:created>
  <dcterms:modified xsi:type="dcterms:W3CDTF">2016-06-13T06:19:35Z</dcterms:modified>
</cp:coreProperties>
</file>

<file path=docProps/thumbnail.jpeg>
</file>